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210 밀레니얼" charset="1" panose="02020503020101020101"/>
      <p:regular r:id="rId23"/>
    </p:embeddedFont>
    <p:embeddedFont>
      <p:font typeface="210 디딤고딕" charset="1" panose="02020503020101020101"/>
      <p:regular r:id="rId24"/>
    </p:embeddedFont>
    <p:embeddedFont>
      <p:font typeface="210 디딤고딕 Light" charset="1" panose="02020503020101020101"/>
      <p:regular r:id="rId28"/>
    </p:embeddedFont>
    <p:embeddedFont>
      <p:font typeface="210 밀레니얼 Light" charset="1" panose="02020503020101020101"/>
      <p:regular r:id="rId29"/>
    </p:embeddedFont>
    <p:embeddedFont>
      <p:font typeface="Jeju Hallasan" charset="1" panose="02000300000000000000"/>
      <p:regular r:id="rId30"/>
    </p:embeddedFont>
    <p:embeddedFont>
      <p:font typeface="210 도시락" charset="1" panose="02020603020101020101"/>
      <p:regular r:id="rId31"/>
    </p:embeddedFont>
    <p:embeddedFont>
      <p:font typeface="210 디딤고딕 Bold" charset="1" panose="02020503020101020101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순서로 발표 진행하겠습니다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zustand.docs.pmnd.rs/migrations/migrating-to-v4#usestore" TargetMode="External" Type="http://schemas.openxmlformats.org/officeDocument/2006/relationships/hyperlink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private-user-images.githubusercontent.com/116875965/412004132-92d628d9-356a-4392-a3d5-2794ac9a1a55.gif?jwt=eyJhbGciOiJIUzI1NiIsInR5cCI6IkpXVCJ9.eyJpc3MiOiJnaXRodWIuY29tIiwiYXVkIjoicmF3LmdpdGh1YnVzZXJjb250ZW50LmNvbSIsImtleSI6ImtleTUiLCJleHAiOjE3MzkzNjEwNjYsIm5iZiI6MTczOTM2MDc2NiwicGF0aCI6Ii8xMTY4NzU5NjUvNDEyMDA0MTMyLTkyZDYyOGQ5LTM1NmEtNDM5Mi1hM2Q1LTI3OTRhYzlhMWE1NS5naWY_WC1BbXotQWxnb3JpdGhtPUFXUzQtSE1BQy1TSEEyNTYmWC1BbXotQ3JlZGVudGlhbD1BS0lBVkNPRFlMU0E1M1BRSzRaQSUyRjIwMjUwMjEyJTJGdXMtZWFzdC0xJTJGczMlMkZhd3M0X3JlcXVlc3QmWC1BbXotRGF0ZT0yMDI1MDIxMlQxMTQ2MDZaJlgtQW16LUV4cGlyZXM9MzAwJlgtQW16LVNpZ25hdHVyZT05NjMyYjFmNWM4NGNjNmJkMmI2MjY1MDcyY2U1OTRjODA0N2ZhOTMwYTcyMzZjNzIwNmZiZDEzMWFmMTRiYWE2JlgtQW16LVNpZ25lZEhlYWRlcnM9aG9zdCJ9.49q6Ovj4scMBL16UXs_ypnxZmJgWC25lq_KRi-V5F5Y" TargetMode="External" Type="http://schemas.openxmlformats.org/officeDocument/2006/relationships/hyperlink"/><Relationship Id="rId3" Target="../media/image18.jpeg" Type="http://schemas.openxmlformats.org/officeDocument/2006/relationships/image"/><Relationship Id="rId4" Target="../media/VAGe8IEgroE.mp4" Type="http://schemas.openxmlformats.org/officeDocument/2006/relationships/video"/><Relationship Id="rId5" Target="../media/VAGe8IEgroE.mp4" Type="http://schemas.microsoft.com/office/2007/relationships/media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VAGe5arWY9g.mp4" Type="http://schemas.openxmlformats.org/officeDocument/2006/relationships/video"/><Relationship Id="rId4" Target="../media/VAGe5arWY9g.mp4" Type="http://schemas.microsoft.com/office/2007/relationships/media"/><Relationship Id="rId5" Target="https://nextjs.org/docs/pages/api-reference/components/image#fill" TargetMode="External" Type="http://schemas.openxmlformats.org/officeDocument/2006/relationships/hyperlink"/><Relationship Id="rId6" Target="https://plaiceholder.co/docs" TargetMode="External" Type="http://schemas.openxmlformats.org/officeDocument/2006/relationships/hyperlink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e5L_tF_Q.mp4" Type="http://schemas.openxmlformats.org/officeDocument/2006/relationships/video"/><Relationship Id="rId4" Target="../media/VAGe5L_tF_Q.mp4" Type="http://schemas.microsoft.com/office/2007/relationships/media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e5JfNbZY.mp4" Type="http://schemas.microsoft.com/office/2007/relationships/media"/><Relationship Id="rId11" Target="https://github.com/FRONT-END-BOOTCAMP-PLUS-3/haru-damu/wiki" TargetMode="External" Type="http://schemas.openxmlformats.org/officeDocument/2006/relationships/hyperlink"/><Relationship Id="rId12" Target="../media/image4.png" Type="http://schemas.openxmlformats.org/officeDocument/2006/relationships/image"/><Relationship Id="rId13" Target="../media/image5.svg" Type="http://schemas.openxmlformats.org/officeDocument/2006/relationships/image"/><Relationship Id="rId2" Target="../media/image15.jpeg" Type="http://schemas.openxmlformats.org/officeDocument/2006/relationships/image"/><Relationship Id="rId3" Target="../media/VAGe42-PXqA.mp4" Type="http://schemas.openxmlformats.org/officeDocument/2006/relationships/video"/><Relationship Id="rId4" Target="../media/VAGe42-PXqA.mp4" Type="http://schemas.microsoft.com/office/2007/relationships/media"/><Relationship Id="rId5" Target="../media/image16.jpeg" Type="http://schemas.openxmlformats.org/officeDocument/2006/relationships/image"/><Relationship Id="rId6" Target="../media/VAGe5Pm4lSo.mp4" Type="http://schemas.openxmlformats.org/officeDocument/2006/relationships/video"/><Relationship Id="rId7" Target="../media/VAGe5Pm4lSo.mp4" Type="http://schemas.microsoft.com/office/2007/relationships/media"/><Relationship Id="rId8" Target="../media/image17.jpeg" Type="http://schemas.openxmlformats.org/officeDocument/2006/relationships/image"/><Relationship Id="rId9" Target="../media/VAGe5JfNbZY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52645" y="3686279"/>
            <a:ext cx="10961198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28452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하루담은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62065" y="3895829"/>
            <a:ext cx="1381021" cy="1381021"/>
          </a:xfrm>
          <a:custGeom>
            <a:avLst/>
            <a:gdLst/>
            <a:ahLst/>
            <a:cxnLst/>
            <a:rect r="r" b="b" t="t" l="l"/>
            <a:pathLst>
              <a:path h="1381021" w="1381021">
                <a:moveTo>
                  <a:pt x="0" y="0"/>
                </a:moveTo>
                <a:lnTo>
                  <a:pt x="1381021" y="0"/>
                </a:lnTo>
                <a:lnTo>
                  <a:pt x="1381021" y="1381021"/>
                </a:lnTo>
                <a:lnTo>
                  <a:pt x="0" y="1381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81461" y="8389647"/>
            <a:ext cx="1122598" cy="887703"/>
          </a:xfrm>
          <a:custGeom>
            <a:avLst/>
            <a:gdLst/>
            <a:ahLst/>
            <a:cxnLst/>
            <a:rect r="r" b="b" t="t" l="l"/>
            <a:pathLst>
              <a:path h="887703" w="1122598">
                <a:moveTo>
                  <a:pt x="0" y="0"/>
                </a:moveTo>
                <a:lnTo>
                  <a:pt x="1122598" y="0"/>
                </a:lnTo>
                <a:lnTo>
                  <a:pt x="1122598" y="887703"/>
                </a:lnTo>
                <a:lnTo>
                  <a:pt x="0" y="887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54332" y="5719979"/>
            <a:ext cx="10179335" cy="75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4"/>
              </a:lnSpc>
            </a:pPr>
            <a:r>
              <a:rPr lang="en-US" sz="4446">
                <a:solidFill>
                  <a:srgbClr val="8E9866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건강한 하루 식단을 위한 맞춤형 쇼핑몰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62411" y="8619186"/>
            <a:ext cx="1171883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28452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어흥냥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73168" y="2040766"/>
            <a:ext cx="5598471" cy="6978913"/>
            <a:chOff x="0" y="0"/>
            <a:chExt cx="1474494" cy="18380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4494" cy="1838068"/>
            </a:xfrm>
            <a:custGeom>
              <a:avLst/>
              <a:gdLst/>
              <a:ahLst/>
              <a:cxnLst/>
              <a:rect r="r" b="b" t="t" l="l"/>
              <a:pathLst>
                <a:path h="1838068" w="1474494">
                  <a:moveTo>
                    <a:pt x="0" y="0"/>
                  </a:moveTo>
                  <a:lnTo>
                    <a:pt x="1474494" y="0"/>
                  </a:lnTo>
                  <a:lnTo>
                    <a:pt x="1474494" y="1838068"/>
                  </a:lnTo>
                  <a:lnTo>
                    <a:pt x="0" y="1838068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474494" cy="188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645253" y="2506353"/>
            <a:ext cx="4054301" cy="600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하루-담은 사용 예: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--base-white: #ffffff;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--base-black: #000000;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--base-content-dark-text: #222222;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--base-content-sub-text: #999999;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--primary-color: #284521;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--secondary-color: #8E9866;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--accent-color: #FA8125;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--warning-color: #FBBC05;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--important-color: #EA4335;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--light-gray-color:#E5E4E7;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--pale-sage-color :#BCC89A;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--soft-pistachio-color :#DDE9B0;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--neutral-gray-color: #DDD;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--background-light-color: #F9F9F9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함께 한 도전과 트러블 슈팅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8001" y="1974091"/>
            <a:ext cx="585117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협업을 위한 CSS 디자인 토큰 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8001" y="3464436"/>
            <a:ext cx="8688512" cy="466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저희는 협업이 처음이고, 피그마가 서툰 팀원이 많았습니다. 와이어프레임 단계에서 협업을 위해 색을 맞추는 것이 중요하다고 판단하고 css를 토큰화 하여 관리하기로 약속 하였습니다.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1. 디자인 일관성 유지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디자인 토큰은 색상, 폰트 크기, 간격 등의 속성을 중앙 집중화하여 관리할 수 있게 해줍니다. 이를 통해 모든 팀원이 동일한 디자인 기준을 따르게 되어, 하루담은 전반에 걸쳐 일관된 사용자 경험(UX)을 제공하고 있습니다.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2. 효율적인 협업과 커뮤니케이션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 색상을 토큰화 하여 관리한 덕분에, 와이어 프레임에서 브랜드 primary-color를 중간에 변경하는 상황에서도 코드 변경을 최소화 하고, 다른 팀원의 작업에도 방해가 되지 않도록 하여 쉽게 바꿀 수 있었습니다.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10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2845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984531" y="7098291"/>
            <a:ext cx="4056745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 예시 :</a:t>
            </a:r>
          </a:p>
          <a:p>
            <a:pPr algn="l">
              <a:lnSpc>
                <a:spcPts val="1399"/>
              </a:lnSpc>
            </a:pP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// use_store를 불러와 한번에 선언 할 수 있습니다.</a:t>
            </a: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import { useStore } from "@/hooks/usestore";</a:t>
            </a: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const { user, changeIsCheckedAllCartItems } =useStore();</a:t>
            </a:r>
          </a:p>
          <a:p>
            <a:pPr algn="l">
              <a:lnSpc>
                <a:spcPts val="1399"/>
              </a:lnSpc>
            </a:pP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// 각각의 store에서 get()을 통해 서로를 참조하여 사용 할 수 있습니다.</a:t>
            </a: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getCartItem: () =&gt; {return get().user?},</a:t>
            </a:r>
          </a:p>
          <a:p>
            <a:pPr algn="l">
              <a:lnSpc>
                <a:spcPts val="1399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873168" y="2040766"/>
            <a:ext cx="5598471" cy="6978913"/>
            <a:chOff x="0" y="0"/>
            <a:chExt cx="1474494" cy="18380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74494" cy="1838068"/>
            </a:xfrm>
            <a:custGeom>
              <a:avLst/>
              <a:gdLst/>
              <a:ahLst/>
              <a:cxnLst/>
              <a:rect r="r" b="b" t="t" l="l"/>
              <a:pathLst>
                <a:path h="1838068" w="1474494">
                  <a:moveTo>
                    <a:pt x="0" y="0"/>
                  </a:moveTo>
                  <a:lnTo>
                    <a:pt x="1474494" y="0"/>
                  </a:lnTo>
                  <a:lnTo>
                    <a:pt x="1474494" y="1838068"/>
                  </a:lnTo>
                  <a:lnTo>
                    <a:pt x="0" y="1838068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74494" cy="188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233552" y="2898050"/>
            <a:ext cx="4877703" cy="515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// use_store.ts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export type State = TCartSlice;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export const useStore = create&lt;State&gt;()(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subscribeWithSelector(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persist(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(...a) =&gt; ({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...createCartSlice(...a),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}),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{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version: 144,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name: "haru-damu",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storage: createJSONStorage(() =&gt; storage),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partialize: (keys) =&gt; {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  // eslint-disable-next-line @typescript-eslint/no-unused-vars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  const { ...persistData } = keys;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  return persistData;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},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},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),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),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);</a:t>
            </a:r>
          </a:p>
          <a:p>
            <a:pPr algn="l">
              <a:lnSpc>
                <a:spcPts val="1683"/>
              </a:lnSpc>
              <a:spcBef>
                <a:spcPct val="0"/>
              </a:spcBef>
            </a:pPr>
          </a:p>
          <a:p>
            <a:pPr algn="l">
              <a:lnSpc>
                <a:spcPts val="1683"/>
              </a:lnSpc>
              <a:spcBef>
                <a:spcPct val="0"/>
              </a:spcBef>
            </a:pPr>
            <a:r>
              <a:rPr lang="en-US" sz="120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export const selector = createSelectorFunctions(useStore);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함께 한 도전과 트러블 슈팅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8001" y="1974091"/>
            <a:ext cx="5055543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Zustand를 use_store로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중앙 집중식 상태 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8001" y="3464436"/>
            <a:ext cx="8688512" cy="399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1. zustand를 그냥 사용했을 때 문제점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zustand를 각각의 slice로 관리하다보면 다음의 단점이 있습니다.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각각의 store에서 상태를 가져와야하기 때문에 import와 const 선언문이            길어집니다.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각각의 store에 속해있는 상태값을 서로 참고하거나 가져올 수 없습니다.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2. </a:t>
            </a: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use_store 훅을 통한 중앙 집중식 관리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백화점을 떠올리면 좋을 것 같습니다. 각각의 store를 use_store에 입점시켜 서로를 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참조하고, 함께 가져올 수 있도록 합니다.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구조는 </a:t>
            </a:r>
            <a:r>
              <a:rPr lang="en-US" sz="1899" u="sng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  <a:hlinkClick r:id="rId2" tooltip="https://zustand.docs.pmnd.rs/migrations/migrating-to-v4#usestore"/>
              </a:rPr>
              <a:t>zustand의 공식문서</a:t>
            </a: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를 참고하여 작성하였습니다.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추가로, 휘발 될</a:t>
            </a: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수 있는 상태값을 localStorage에 저장하여 재사용성을 높였습니다.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11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18001" y="1974091"/>
            <a:ext cx="607144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방향(Direction)을 통한 dnd관리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84531" y="7139948"/>
            <a:ext cx="4056745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//이렇게 만들어낸 방향으로 분기 처리하여 드래그 이벤트를 넣어줍니다.</a:t>
            </a:r>
          </a:p>
          <a:p>
            <a:pPr algn="l">
              <a:lnSpc>
                <a:spcPts val="1399"/>
              </a:lnSpc>
            </a:pP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if (dragDirection === "cart-item -&gt; cart-item" || dragDirection === "cart-item -&gt; cart-list-box") {</a:t>
            </a: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return onCartItemDragEnd(event);</a:t>
            </a:r>
          </a:p>
          <a:p>
            <a:pPr algn="l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}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73168" y="2040766"/>
            <a:ext cx="5598471" cy="6978913"/>
            <a:chOff x="0" y="0"/>
            <a:chExt cx="1474494" cy="18380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74494" cy="1838068"/>
            </a:xfrm>
            <a:custGeom>
              <a:avLst/>
              <a:gdLst/>
              <a:ahLst/>
              <a:cxnLst/>
              <a:rect r="r" b="b" t="t" l="l"/>
              <a:pathLst>
                <a:path h="1838068" w="1474494">
                  <a:moveTo>
                    <a:pt x="0" y="0"/>
                  </a:moveTo>
                  <a:lnTo>
                    <a:pt x="1474494" y="0"/>
                  </a:lnTo>
                  <a:lnTo>
                    <a:pt x="1474494" y="1838068"/>
                  </a:lnTo>
                  <a:lnTo>
                    <a:pt x="0" y="1838068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74494" cy="188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311865" y="3112583"/>
            <a:ext cx="4721077" cy="47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// type.ts</a:t>
            </a: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// 드래그 가능한 컴포넌트 타입 정의</a:t>
            </a: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export type DraggableComponent = (typeof DRAGGABLE_TYPES)[number];</a:t>
            </a: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export type DroppableArea = (typeof DROPPABLE_ONLY_TYPES)[number];</a:t>
            </a: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export type DraggableAndDroppable = (typeof DRAGGABLE_TYPES | typeof DROPPABLE_ONLY_TYPES)[number];</a:t>
            </a:r>
          </a:p>
          <a:p>
            <a:pPr algn="l">
              <a:lnSpc>
                <a:spcPts val="1629"/>
              </a:lnSpc>
            </a:pP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export type FromDirection = DraggableComponent;</a:t>
            </a: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export type ToDirection = DraggableAndDroppable;</a:t>
            </a:r>
          </a:p>
          <a:p>
            <a:pPr algn="l">
              <a:lnSpc>
                <a:spcPts val="1629"/>
              </a:lnSpc>
            </a:pP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export type DragDirection = `${FromDirection} -&gt; ${ToDirection}`;</a:t>
            </a:r>
          </a:p>
          <a:p>
            <a:pPr algn="l">
              <a:lnSpc>
                <a:spcPts val="1629"/>
              </a:lnSpc>
            </a:pP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// get-drag-direction.ts</a:t>
            </a: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import type { DragDirection, FromDirection, ToDirection } from "@/types";</a:t>
            </a:r>
          </a:p>
          <a:p>
            <a:pPr algn="l">
              <a:lnSpc>
                <a:spcPts val="1629"/>
              </a:lnSpc>
            </a:pP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function getDragDirection(activeType: FromDirection, overType: ToDirection): DragDirection {</a:t>
            </a: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return `${activeType} -&gt; ${overType}`;</a:t>
            </a:r>
          </a:p>
          <a:p>
            <a:pPr algn="l">
              <a:lnSpc>
                <a:spcPts val="1629"/>
              </a:lnSpc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}</a:t>
            </a:r>
          </a:p>
          <a:p>
            <a:pPr algn="l">
              <a:lnSpc>
                <a:spcPts val="1629"/>
              </a:lnSpc>
            </a:pPr>
          </a:p>
          <a:p>
            <a:pPr algn="l">
              <a:lnSpc>
                <a:spcPts val="1629"/>
              </a:lnSpc>
              <a:spcBef>
                <a:spcPct val="0"/>
              </a:spcBef>
            </a:pPr>
            <a:r>
              <a:rPr lang="en-US" sz="1163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export default getDragDirection;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함께 한 도전과 트러블 슈팅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8001" y="3464436"/>
            <a:ext cx="8688512" cy="433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여러 형태의 컴포넌트를 서로 드래그 앤 드랍하여 작업하기 위해서는 드래그가 가능한 것과 드랍이 가능한 컴포넌트를 분리하고, 방향을 정해주는 게 중요하다고 생각했습니다.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먼저 각각의 컴포넌트 타입을 정의합니다. 그 후 드래그가 가능한 방향을 정의하고 값을 만들어주는 유틸을 만들었습니다.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이렇게 지정 된 방향을 통해 이벤트를 넣어주기 때문에 서로 다른 컴포넌트 사이의 이벤트도 문제없이 처리할 수 있습니다.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 방향을 정한것으로 dnd의 확장성을 넓힐 수 있었습니다.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>
              <a:hlinkClick r:id="rId2" tooltip="https://private-user-images.githubusercontent.com/116875965/412004132-92d628d9-356a-4392-a3d5-2794ac9a1a55.gif?jwt=eyJhbGciOiJIUzI1NiIsInR5cCI6IkpXVCJ9.eyJpc3MiOiJnaXRodWIuY29tIiwiYXVkIjoicmF3LmdpdGh1YnVzZXJjb250ZW50LmNvbSIsImtleSI6ImtleTUiLCJleHAiOjE3MzkzNjEwNjYsIm5iZiI6MTczOTM2MDc2NiwicGF0aCI6Ii8xMTY4NzU5NjUvNDEyMDA0MTMyLTkyZDYyOGQ5LTM1NmEtNDM5Mi1hM2Q1LTI3OTRhYzlhMWE1NS5naWY_WC1BbXotQWxnb3JpdGhtPUFXUzQtSE1BQy1TSEEyNTYmWC1BbXotQ3JlZGVudGlhbD1BS0lBVkNPRFlMU0E1M1BRSzRaQSUyRjIwMjUwMjEyJTJGdXMtZWFzdC0xJTJGczMlMkZhd3M0X3JlcXVlc3QmWC1BbXotRGF0ZT0yMDI1MDIxMlQxMTQ2MDZaJlgtQW16LUV4cGlyZXM9MzAwJlgtQW16LVNpZ25hdHVyZT05NjMyYjFmNWM4NGNjNmJkMmI2MjY1MDcyY2U1OTRjODA0N2ZhOTMwYTcyMzZjNzIwNmZiZDEzMWFmMTRiYWE2JlgtQW16LVNpZ25lZEhlYWRlcnM9aG9zdCJ9.49q6Ovj4scMBL16UXs_ypnxZmJgWC25lq_KRi-V5F5Y"/>
            </p:cNvPr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73168" y="2040766"/>
            <a:ext cx="5598471" cy="6978913"/>
            <a:chOff x="0" y="0"/>
            <a:chExt cx="1474494" cy="18380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4494" cy="1838068"/>
            </a:xfrm>
            <a:custGeom>
              <a:avLst/>
              <a:gdLst/>
              <a:ahLst/>
              <a:cxnLst/>
              <a:rect r="r" b="b" t="t" l="l"/>
              <a:pathLst>
                <a:path h="1838068" w="1474494">
                  <a:moveTo>
                    <a:pt x="0" y="0"/>
                  </a:moveTo>
                  <a:lnTo>
                    <a:pt x="1474494" y="0"/>
                  </a:lnTo>
                  <a:lnTo>
                    <a:pt x="1474494" y="1838068"/>
                  </a:lnTo>
                  <a:lnTo>
                    <a:pt x="0" y="1838068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474494" cy="188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129702" y="3083436"/>
            <a:ext cx="5085404" cy="283531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644031" y="6232572"/>
            <a:ext cx="4056745" cy="206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const handleScroll = useCallback(() =&gt; {</a:t>
            </a: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const y = window.scrollY;</a:t>
            </a:r>
          </a:p>
          <a:p>
            <a:pPr algn="l">
              <a:lnSpc>
                <a:spcPts val="1399"/>
              </a:lnSpc>
            </a:pP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if (y &gt; 200) return;</a:t>
            </a:r>
          </a:p>
          <a:p>
            <a:pPr algn="l">
              <a:lnSpc>
                <a:spcPts val="1399"/>
              </a:lnSpc>
            </a:pP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setIsShrunk(y &gt; 100);</a:t>
            </a: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}, []);</a:t>
            </a:r>
          </a:p>
          <a:p>
            <a:pPr algn="l">
              <a:lnSpc>
                <a:spcPts val="1399"/>
              </a:lnSpc>
            </a:pP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useEffect(() =&gt; {</a:t>
            </a: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window.addEventListener("scroll", handleScroll);</a:t>
            </a:r>
          </a:p>
          <a:p>
            <a:pPr algn="l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return () =&gt; window.removeEventListener("scroll", handleScroll);</a:t>
            </a:r>
          </a:p>
          <a:p>
            <a:pPr algn="l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}, [handleScroll]);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함께 한 도전과 트러블 슈팅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8001" y="1974091"/>
            <a:ext cx="5291212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scrollY를 이용한 헤더 축소로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사용자 경험 강화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8001" y="3464436"/>
            <a:ext cx="8688512" cy="36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쇼핑몰에서 가장 중요한 것은 아이템 카드 입니다. 가끔 사용하는 헤더의 아이콘들을 숨겨 유저의 사용성을 강화 하였습니다.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유저는 처음 접속하여 하루담은의 아이덴티티를 가진 헤더를 확인할 수 있습니다. 이때 스크롤이 발생해 100 이상의 움직임이 생긴다면, 헤더는 필요한 아이콘을 제외하고는 축소됩니다.</a:t>
            </a:r>
          </a:p>
          <a:p>
            <a:pPr algn="l">
              <a:lnSpc>
                <a:spcPts val="2659"/>
              </a:lnSpc>
            </a:pP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헤더는 모든 페이지에서 사용되기때문에 스크롤이 발생할 때 마다 이벤트를 발생합니다. 이를 막기 위해 y의 크기로 조건을 걸어 최소한의 이벤트를 발생하도록 개선하여 사용하고 있습니다.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13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73168" y="2040766"/>
            <a:ext cx="5598471" cy="6978913"/>
            <a:chOff x="0" y="0"/>
            <a:chExt cx="1474494" cy="18380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4494" cy="1838068"/>
            </a:xfrm>
            <a:custGeom>
              <a:avLst/>
              <a:gdLst/>
              <a:ahLst/>
              <a:cxnLst/>
              <a:rect r="r" b="b" t="t" l="l"/>
              <a:pathLst>
                <a:path h="1838068" w="1474494">
                  <a:moveTo>
                    <a:pt x="0" y="0"/>
                  </a:moveTo>
                  <a:lnTo>
                    <a:pt x="1474494" y="0"/>
                  </a:lnTo>
                  <a:lnTo>
                    <a:pt x="1474494" y="1838068"/>
                  </a:lnTo>
                  <a:lnTo>
                    <a:pt x="0" y="1838068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474494" cy="1885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134531" y="3512061"/>
            <a:ext cx="5075744" cy="391426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18001" y="1974091"/>
            <a:ext cx="6457504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next image와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blur_image를 이용한 이미지 최적화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8001" y="3464436"/>
            <a:ext cx="8688512" cy="537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가장</a:t>
            </a: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유명한 쇼핑몰인 쿠팡에서도 화면을 불러오는 데 2초 이상 걸리기도 합니다. 쇼핑몰은 데이터도, 이미지도 많아 화면을 로딩하는 과정에서 유저의 이탈률이 많이 생긴다고 합니다. 이를 개선하기 위해 lazy-loading을 </a:t>
            </a:r>
            <a:r>
              <a:rPr lang="en-US" sz="1899" u="sng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  <a:hlinkClick r:id="rId5" tooltip="https://nextjs.org/docs/pages/api-reference/components/image#fill"/>
              </a:rPr>
              <a:t>next/image</a:t>
            </a: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에서 기본 제공을 하고 있다는 것을 알 수 있었습니다. 이를 이용해서 화면에 보이지 않는 이미지를 늦게 로딩하여 최적화를 할 수 있었습니다.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더해서 이미지 로딩을 더욱 </a:t>
            </a: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개선하기 위하여 blur_image를 이용하여 사용자 경험을 향상시키는 것을 선택하였습니다.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get_blur_img.ts util 추가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next.js/image에서 기본으로 제공하는 기능 중 placeholder를 이용하여 blur이미지를 제공해 유저 경험을 더 향상시킬 수 있음을 알게 되었습니다. 다만 외부 storage를 사용하기 때문에 blur이미지를 따로 만들어 넣어줘야하는 문제가 있었습니다.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공식문서는 이때 </a:t>
            </a:r>
            <a:r>
              <a:rPr lang="en-US" sz="1899" u="sng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  <a:hlinkClick r:id="rId6" tooltip="https://plaiceholder.co/docs"/>
              </a:rPr>
              <a:t>plaiceholder 라이브러리</a:t>
            </a:r>
            <a:r>
              <a:rPr lang="en-US" sz="18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를 추천합니다.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함께 한 도전과 트러블 슈팅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14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2641542" y="4051240"/>
            <a:ext cx="13062419" cy="0"/>
          </a:xfrm>
          <a:prstGeom prst="line">
            <a:avLst/>
          </a:prstGeom>
          <a:ln cap="rnd" w="19050">
            <a:solidFill>
              <a:srgbClr val="28452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545938" y="3946110"/>
            <a:ext cx="257529" cy="25752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452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880556" y="3946110"/>
            <a:ext cx="257529" cy="25752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452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14660" y="3946110"/>
            <a:ext cx="257529" cy="25752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452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548764" y="3946110"/>
            <a:ext cx="257529" cy="25752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452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22872" y="4580701"/>
            <a:ext cx="3078264" cy="4187438"/>
            <a:chOff x="0" y="0"/>
            <a:chExt cx="810736" cy="11028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0736" cy="1102864"/>
            </a:xfrm>
            <a:custGeom>
              <a:avLst/>
              <a:gdLst/>
              <a:ahLst/>
              <a:cxnLst/>
              <a:rect r="r" b="b" t="t" l="l"/>
              <a:pathLst>
                <a:path h="1102864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1102864"/>
                  </a:lnTo>
                  <a:lnTo>
                    <a:pt x="0" y="1102864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0736" cy="1150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995590" y="4580701"/>
            <a:ext cx="3078264" cy="4187438"/>
            <a:chOff x="0" y="0"/>
            <a:chExt cx="810736" cy="11028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0736" cy="1102864"/>
            </a:xfrm>
            <a:custGeom>
              <a:avLst/>
              <a:gdLst/>
              <a:ahLst/>
              <a:cxnLst/>
              <a:rect r="r" b="b" t="t" l="l"/>
              <a:pathLst>
                <a:path h="1102864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1102864"/>
                  </a:lnTo>
                  <a:lnTo>
                    <a:pt x="0" y="1102864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0736" cy="1150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29694" y="4580701"/>
            <a:ext cx="3078264" cy="4187438"/>
            <a:chOff x="0" y="0"/>
            <a:chExt cx="810736" cy="110286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0736" cy="1102864"/>
            </a:xfrm>
            <a:custGeom>
              <a:avLst/>
              <a:gdLst/>
              <a:ahLst/>
              <a:cxnLst/>
              <a:rect r="r" b="b" t="t" l="l"/>
              <a:pathLst>
                <a:path h="1102864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1102864"/>
                  </a:lnTo>
                  <a:lnTo>
                    <a:pt x="0" y="1102864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0736" cy="1150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663798" y="4580701"/>
            <a:ext cx="3078264" cy="4187438"/>
            <a:chOff x="0" y="0"/>
            <a:chExt cx="810736" cy="110286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0736" cy="1102864"/>
            </a:xfrm>
            <a:custGeom>
              <a:avLst/>
              <a:gdLst/>
              <a:ahLst/>
              <a:cxnLst/>
              <a:rect r="r" b="b" t="t" l="l"/>
              <a:pathLst>
                <a:path h="1102864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1102864"/>
                  </a:lnTo>
                  <a:lnTo>
                    <a:pt x="0" y="1102864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0736" cy="1150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545938" y="3269618"/>
            <a:ext cx="29752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판매자 서비스 개발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80556" y="326961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결제 서비스 개발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4660" y="3269599"/>
            <a:ext cx="2712378" cy="40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코드 리팩토링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48764" y="326961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TDD 학습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08787" y="4803715"/>
            <a:ext cx="2712378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15261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상품을 등록, 수량, </a:t>
            </a:r>
          </a:p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15261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삭제를 관리하고 </a:t>
            </a:r>
          </a:p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15261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주문 받은 내역을 관리하는 서비스 추가 개발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79165" y="4803715"/>
            <a:ext cx="2712378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15261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토스, 네이버 페이의 developer 페이 기능을 통해 결제 서비스 개발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20702" y="4803715"/>
            <a:ext cx="2696248" cy="398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15261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마감일에 쫒겨 정리하지 못한 코드 정리</a:t>
            </a:r>
          </a:p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15261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변화가 적어 리렌더링이 없는 페이지 SSR로 개선</a:t>
            </a:r>
          </a:p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15261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React-query등 데이터 캐싱 및 동기화를 통한 사이트 최적화</a:t>
            </a:r>
          </a:p>
          <a:p>
            <a:pPr algn="l">
              <a:lnSpc>
                <a:spcPts val="3189"/>
              </a:lnSpc>
            </a:pPr>
          </a:p>
        </p:txBody>
      </p:sp>
      <p:sp>
        <p:nvSpPr>
          <p:cNvPr name="AutoShape 34" id="34"/>
          <p:cNvSpPr/>
          <p:nvPr/>
        </p:nvSpPr>
        <p:spPr>
          <a:xfrm flipV="true">
            <a:off x="2641542" y="4203640"/>
            <a:ext cx="0" cy="377062"/>
          </a:xfrm>
          <a:prstGeom prst="line">
            <a:avLst/>
          </a:prstGeom>
          <a:ln cap="flat" w="19050">
            <a:solidFill>
              <a:srgbClr val="28452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6005115" y="4203640"/>
            <a:ext cx="0" cy="377062"/>
          </a:xfrm>
          <a:prstGeom prst="line">
            <a:avLst/>
          </a:prstGeom>
          <a:ln cap="flat" w="19050">
            <a:solidFill>
              <a:srgbClr val="28452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9339219" y="4203640"/>
            <a:ext cx="0" cy="377062"/>
          </a:xfrm>
          <a:prstGeom prst="line">
            <a:avLst/>
          </a:prstGeom>
          <a:ln cap="flat" w="19050">
            <a:solidFill>
              <a:srgbClr val="28452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12673323" y="4213165"/>
            <a:ext cx="0" cy="377062"/>
          </a:xfrm>
          <a:prstGeom prst="line">
            <a:avLst/>
          </a:prstGeom>
          <a:ln cap="flat" w="19050">
            <a:solidFill>
              <a:srgbClr val="28452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6342578" y="1824993"/>
            <a:ext cx="5602845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앞으로의 하루담은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회고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846108" y="4803715"/>
            <a:ext cx="2712378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15261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테스트 주도 개발로 코드의 품질을 높이고 버그를 미리 방지하며 리팩토링을 용이할 수 있도록 학습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15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55627" y="3908132"/>
            <a:ext cx="1437196" cy="1025799"/>
          </a:xfrm>
          <a:custGeom>
            <a:avLst/>
            <a:gdLst/>
            <a:ahLst/>
            <a:cxnLst/>
            <a:rect r="r" b="b" t="t" l="l"/>
            <a:pathLst>
              <a:path h="1025799" w="1437196">
                <a:moveTo>
                  <a:pt x="0" y="0"/>
                </a:moveTo>
                <a:lnTo>
                  <a:pt x="1437196" y="0"/>
                </a:lnTo>
                <a:lnTo>
                  <a:pt x="1437196" y="1025799"/>
                </a:lnTo>
                <a:lnTo>
                  <a:pt x="0" y="102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0919" y="4458612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QnA</a:t>
            </a:r>
          </a:p>
        </p:txBody>
      </p:sp>
      <p:sp>
        <p:nvSpPr>
          <p:cNvPr name="AutoShape 7" id="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16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들어주셔서 감사합니다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25810" y="3757794"/>
            <a:ext cx="1732442" cy="1236531"/>
          </a:xfrm>
          <a:custGeom>
            <a:avLst/>
            <a:gdLst/>
            <a:ahLst/>
            <a:cxnLst/>
            <a:rect r="r" b="b" t="t" l="l"/>
            <a:pathLst>
              <a:path h="1236531" w="1732442">
                <a:moveTo>
                  <a:pt x="0" y="0"/>
                </a:moveTo>
                <a:lnTo>
                  <a:pt x="1732442" y="0"/>
                </a:lnTo>
                <a:lnTo>
                  <a:pt x="1732442" y="1236531"/>
                </a:lnTo>
                <a:lnTo>
                  <a:pt x="0" y="1236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30919" y="4458612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17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끝!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563561" y="4679570"/>
            <a:ext cx="849143" cy="704277"/>
            <a:chOff x="0" y="0"/>
            <a:chExt cx="223643" cy="185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96450" y="4679570"/>
            <a:ext cx="849143" cy="704277"/>
            <a:chOff x="0" y="0"/>
            <a:chExt cx="223643" cy="1854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563561" y="5699578"/>
            <a:ext cx="849143" cy="704277"/>
            <a:chOff x="0" y="0"/>
            <a:chExt cx="223643" cy="1854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6450" y="5699578"/>
            <a:ext cx="849143" cy="704277"/>
            <a:chOff x="0" y="0"/>
            <a:chExt cx="223643" cy="1854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63561" y="6688697"/>
            <a:ext cx="849143" cy="704277"/>
            <a:chOff x="0" y="0"/>
            <a:chExt cx="223643" cy="1854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6450" y="6688697"/>
            <a:ext cx="849143" cy="704277"/>
            <a:chOff x="0" y="0"/>
            <a:chExt cx="223643" cy="1854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6342578" y="2384679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62818" y="4812633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8452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소개 / 목적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98211" y="4831683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52611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98215" y="585169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52611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62822" y="5810630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8452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설계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98215" y="6851817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52611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106537" y="6821761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8452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시연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38853" y="485156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52611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38848" y="585169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52611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38853" y="685181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52611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03460" y="4832517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8452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도전 및 트러블 슈팅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03455" y="5832642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8452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회고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003460" y="6832767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8452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QnA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991777" y="2926718"/>
            <a:ext cx="4203388" cy="5968811"/>
          </a:xfrm>
          <a:custGeom>
            <a:avLst/>
            <a:gdLst/>
            <a:ahLst/>
            <a:cxnLst/>
            <a:rect r="r" b="b" t="t" l="l"/>
            <a:pathLst>
              <a:path h="5968811" w="4203388">
                <a:moveTo>
                  <a:pt x="0" y="0"/>
                </a:moveTo>
                <a:lnTo>
                  <a:pt x="4203388" y="0"/>
                </a:lnTo>
                <a:lnTo>
                  <a:pt x="4203388" y="5968811"/>
                </a:lnTo>
                <a:lnTo>
                  <a:pt x="0" y="5968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91444" y="5374040"/>
            <a:ext cx="1897293" cy="3884260"/>
          </a:xfrm>
          <a:custGeom>
            <a:avLst/>
            <a:gdLst/>
            <a:ahLst/>
            <a:cxnLst/>
            <a:rect r="r" b="b" t="t" l="l"/>
            <a:pathLst>
              <a:path h="3884260" w="1897293">
                <a:moveTo>
                  <a:pt x="0" y="0"/>
                </a:moveTo>
                <a:lnTo>
                  <a:pt x="1897293" y="0"/>
                </a:lnTo>
                <a:lnTo>
                  <a:pt x="1897293" y="3884260"/>
                </a:lnTo>
                <a:lnTo>
                  <a:pt x="0" y="3884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596657" y="2926718"/>
            <a:ext cx="4699566" cy="3896316"/>
            <a:chOff x="0" y="0"/>
            <a:chExt cx="1311209" cy="1087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1209" cy="1087097"/>
            </a:xfrm>
            <a:custGeom>
              <a:avLst/>
              <a:gdLst/>
              <a:ahLst/>
              <a:cxnLst/>
              <a:rect r="r" b="b" t="t" l="l"/>
              <a:pathLst>
                <a:path h="1087097" w="1311209">
                  <a:moveTo>
                    <a:pt x="1311209" y="0"/>
                  </a:moveTo>
                  <a:lnTo>
                    <a:pt x="0" y="0"/>
                  </a:lnTo>
                  <a:lnTo>
                    <a:pt x="0" y="899137"/>
                  </a:lnTo>
                  <a:lnTo>
                    <a:pt x="157480" y="899137"/>
                  </a:lnTo>
                  <a:lnTo>
                    <a:pt x="157480" y="1087097"/>
                  </a:lnTo>
                  <a:lnTo>
                    <a:pt x="463550" y="899137"/>
                  </a:lnTo>
                  <a:lnTo>
                    <a:pt x="1311209" y="899137"/>
                  </a:lnTo>
                  <a:lnTo>
                    <a:pt x="1311209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11209" cy="9442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다 중요한 건 알겠는데, </a:t>
              </a:r>
            </a:p>
            <a:p>
              <a:pPr algn="just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난 햄버거, 김밥 같은 음식을 먹잖아.</a:t>
              </a:r>
            </a:p>
            <a:p>
              <a:pPr algn="just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내가 먹은 음식들의 영양소를 일일이 체크하고 계산하기 어려워....</a:t>
              </a:r>
            </a:p>
            <a:p>
              <a:pPr algn="just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내가 원하는 음식을 고를 때마다 자동으로 영양 정보를 계산해주는 서비스가 있으면 얼마나 좋을까?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42578" y="1824993"/>
            <a:ext cx="5965207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영양 성분표는 어렵다!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17685" y="2874846"/>
            <a:ext cx="5266616" cy="1156876"/>
          </a:xfrm>
          <a:custGeom>
            <a:avLst/>
            <a:gdLst/>
            <a:ahLst/>
            <a:cxnLst/>
            <a:rect r="r" b="b" t="t" l="l"/>
            <a:pathLst>
              <a:path h="1156876" w="5266616">
                <a:moveTo>
                  <a:pt x="0" y="0"/>
                </a:moveTo>
                <a:lnTo>
                  <a:pt x="5266616" y="0"/>
                </a:lnTo>
                <a:lnTo>
                  <a:pt x="5266616" y="1156876"/>
                </a:lnTo>
                <a:lnTo>
                  <a:pt x="0" y="1156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38723" y="4031722"/>
            <a:ext cx="5224539" cy="5528203"/>
          </a:xfrm>
          <a:custGeom>
            <a:avLst/>
            <a:gdLst/>
            <a:ahLst/>
            <a:cxnLst/>
            <a:rect r="r" b="b" t="t" l="l"/>
            <a:pathLst>
              <a:path h="5528203" w="5224539">
                <a:moveTo>
                  <a:pt x="0" y="0"/>
                </a:moveTo>
                <a:lnTo>
                  <a:pt x="5224540" y="0"/>
                </a:lnTo>
                <a:lnTo>
                  <a:pt x="5224540" y="5528203"/>
                </a:lnTo>
                <a:lnTo>
                  <a:pt x="0" y="5528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76750" y="3132351"/>
            <a:ext cx="5962837" cy="5972775"/>
          </a:xfrm>
          <a:custGeom>
            <a:avLst/>
            <a:gdLst/>
            <a:ahLst/>
            <a:cxnLst/>
            <a:rect r="r" b="b" t="t" l="l"/>
            <a:pathLst>
              <a:path h="5972775" w="5962837">
                <a:moveTo>
                  <a:pt x="0" y="0"/>
                </a:moveTo>
                <a:lnTo>
                  <a:pt x="5962836" y="0"/>
                </a:lnTo>
                <a:lnTo>
                  <a:pt x="5962836" y="5972775"/>
                </a:lnTo>
                <a:lnTo>
                  <a:pt x="0" y="5972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51987" y="1824993"/>
            <a:ext cx="5784026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이커머스 + 헬스케어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95" t="6432" r="695" b="989"/>
          <a:stretch>
            <a:fillRect/>
          </a:stretch>
        </p:blipFill>
        <p:spPr>
          <a:xfrm flipH="false" flipV="false" rot="0">
            <a:off x="1692030" y="1671928"/>
            <a:ext cx="14918473" cy="787847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709053" y="8123508"/>
            <a:ext cx="2945181" cy="1455467"/>
            <a:chOff x="0" y="0"/>
            <a:chExt cx="775686" cy="383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5686" cy="383333"/>
            </a:xfrm>
            <a:custGeom>
              <a:avLst/>
              <a:gdLst/>
              <a:ahLst/>
              <a:cxnLst/>
              <a:rect r="r" b="b" t="t" l="l"/>
              <a:pathLst>
                <a:path h="383333" w="775686">
                  <a:moveTo>
                    <a:pt x="0" y="0"/>
                  </a:moveTo>
                  <a:lnTo>
                    <a:pt x="775686" y="0"/>
                  </a:lnTo>
                  <a:lnTo>
                    <a:pt x="775686" y="383333"/>
                  </a:lnTo>
                  <a:lnTo>
                    <a:pt x="0" y="383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75686" cy="430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시연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설계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51987" y="5038725"/>
            <a:ext cx="5784026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About 프로젝트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8805" y="3565041"/>
            <a:ext cx="9136308" cy="5270164"/>
          </a:xfrm>
          <a:custGeom>
            <a:avLst/>
            <a:gdLst/>
            <a:ahLst/>
            <a:cxnLst/>
            <a:rect r="r" b="b" t="t" l="l"/>
            <a:pathLst>
              <a:path h="5270164" w="9136308">
                <a:moveTo>
                  <a:pt x="0" y="0"/>
                </a:moveTo>
                <a:lnTo>
                  <a:pt x="9136308" y="0"/>
                </a:lnTo>
                <a:lnTo>
                  <a:pt x="9136308" y="5270165"/>
                </a:lnTo>
                <a:lnTo>
                  <a:pt x="0" y="5270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63" t="-8463" r="-5064" b="-1156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18576" y="2103268"/>
            <a:ext cx="5784026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아키텍처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23652" y="2186756"/>
            <a:ext cx="5615892" cy="666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📌 주요</a:t>
            </a: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프레임워크 &amp; 라이브러리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Next.js 15.1.5 – React 기반 서버 사이드 렌더링(SSR) 프레임워크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React 19.0.0 – UI 구성 라이브러리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Zustand 5.0.3 – 전역 상태 관리 라이브러리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🎨 UI &amp; 스타일링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classnames 2.5.1 – 동적 CSS 클래스 핸들링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lucide-react 0.474.0 – 아이콘 라이브러리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CSS Modules – 모듈화된 CSS 스타일링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📊 데이터 시각화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Chart.js 4.4.7 – 차트 시각화 라이브러리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🛠️ Drag &amp; Drop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@dnd-kit/core 6.3.1 – 드래그 앤 드롭 기능 구현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🔐 인증 &amp; 보안 / 📦 데이터 관리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Supabase (@supabase/supabase-js, @supabase/ssr) 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– 백엔드리스 인증 및 데이터베이스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📝 코드 품질 &amp; 개발 도구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ESLint / Prettier – 코드 린팅 및 포맷팅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TypeScript – 정적 타입 검사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React Hook Form – 폼 상태 및 유효성 검사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Nookies – Next.js에서 쿠키 관리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27856" y="2907668"/>
            <a:ext cx="12032287" cy="6482395"/>
          </a:xfrm>
          <a:custGeom>
            <a:avLst/>
            <a:gdLst/>
            <a:ahLst/>
            <a:cxnLst/>
            <a:rect r="r" b="b" t="t" l="l"/>
            <a:pathLst>
              <a:path h="6482395" w="12032287">
                <a:moveTo>
                  <a:pt x="0" y="0"/>
                </a:moveTo>
                <a:lnTo>
                  <a:pt x="12032288" y="0"/>
                </a:lnTo>
                <a:lnTo>
                  <a:pt x="12032288" y="6482394"/>
                </a:lnTo>
                <a:lnTo>
                  <a:pt x="0" y="6482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51987" y="1824993"/>
            <a:ext cx="5784026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ERD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98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8E986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15176" y="3614003"/>
            <a:ext cx="4307479" cy="5369595"/>
            <a:chOff x="0" y="0"/>
            <a:chExt cx="1098476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88035" y="3614003"/>
            <a:ext cx="4307479" cy="5369595"/>
            <a:chOff x="0" y="0"/>
            <a:chExt cx="1098476" cy="136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59490" y="3614003"/>
            <a:ext cx="4307479" cy="5369595"/>
            <a:chOff x="0" y="0"/>
            <a:chExt cx="1098476" cy="136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E0E7C3"/>
            </a:solidFill>
            <a:ln w="19050" cap="sq">
              <a:solidFill>
                <a:srgbClr val="28452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25884" b="0"/>
          <a:stretch>
            <a:fillRect/>
          </a:stretch>
        </p:blipFill>
        <p:spPr>
          <a:xfrm flipH="false" flipV="false" rot="0">
            <a:off x="2390833" y="3713307"/>
            <a:ext cx="4156165" cy="5170988"/>
          </a:xfrm>
          <a:prstGeom prst="rect">
            <a:avLst/>
          </a:prstGeom>
          <a:ln cap="sq">
            <a:noFill/>
            <a:prstDash val="sysDot"/>
          </a:ln>
        </p:spPr>
      </p:pic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0111" t="0" r="6776" b="0"/>
          <a:stretch>
            <a:fillRect/>
          </a:stretch>
        </p:blipFill>
        <p:spPr>
          <a:xfrm flipH="false" flipV="false" rot="0">
            <a:off x="7086017" y="3713307"/>
            <a:ext cx="4096356" cy="5166532"/>
          </a:xfrm>
          <a:prstGeom prst="rect">
            <a:avLst/>
          </a:prstGeom>
        </p:spPr>
      </p:pic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14208" t="0" r="12678" b="0"/>
          <a:stretch>
            <a:fillRect/>
          </a:stretch>
        </p:blipFill>
        <p:spPr>
          <a:xfrm flipH="false" flipV="false" rot="0">
            <a:off x="11770907" y="3713307"/>
            <a:ext cx="4096356" cy="516653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315176" y="3202943"/>
            <a:ext cx="4307479" cy="3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7"/>
              </a:lnSpc>
              <a:spcBef>
                <a:spcPct val="0"/>
              </a:spcBef>
            </a:pPr>
            <a:r>
              <a:rPr lang="en-US" sz="196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108개의 이슈, 66개의 PR을 통한 협업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88035" y="3202943"/>
            <a:ext cx="4307479" cy="3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7"/>
              </a:lnSpc>
              <a:spcBef>
                <a:spcPct val="0"/>
              </a:spcBef>
            </a:pPr>
            <a:r>
              <a:rPr lang="en-US" sz="196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Wiki를 이용한 자료 관리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65345" y="3202943"/>
            <a:ext cx="4307479" cy="3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7"/>
              </a:lnSpc>
              <a:spcBef>
                <a:spcPct val="0"/>
              </a:spcBef>
            </a:pPr>
            <a:r>
              <a:rPr lang="en-US" sz="196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칸반을 통한 현업무와 어려움 파악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90652" y="9621691"/>
            <a:ext cx="6975937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저희의 협업이 궁금하다면 </a:t>
            </a:r>
            <a:r>
              <a:rPr lang="en-US" sz="1899" u="sng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  <a:hlinkClick r:id="rId11" tooltip="https://github.com/FRONT-END-BOOTCAMP-PLUS-3/haru-damu/wiki"/>
              </a:rPr>
              <a:t>HARU-DAMU</a:t>
            </a: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의 깃허브로 놀러오세요~!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42578" y="1824993"/>
            <a:ext cx="5602845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어흥냥‘s의 협업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37434" y="951902"/>
            <a:ext cx="40259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15261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함께 한 도전과 트러블 슈팅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17541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9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81309" y="779725"/>
            <a:ext cx="893588" cy="706612"/>
          </a:xfrm>
          <a:custGeom>
            <a:avLst/>
            <a:gdLst/>
            <a:ahLst/>
            <a:cxnLst/>
            <a:rect r="r" b="b" t="t" l="l"/>
            <a:pathLst>
              <a:path h="706612" w="893588">
                <a:moveTo>
                  <a:pt x="0" y="0"/>
                </a:moveTo>
                <a:lnTo>
                  <a:pt x="893588" y="0"/>
                </a:lnTo>
                <a:lnTo>
                  <a:pt x="893588" y="706611"/>
                </a:lnTo>
                <a:lnTo>
                  <a:pt x="0" y="7066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84521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어흥냥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DAGe2Vhcuu8</dc:identifier>
  <dcterms:modified xsi:type="dcterms:W3CDTF">2011-08-01T06:04:30Z</dcterms:modified>
  <cp:revision>1</cp:revision>
  <dc:title>파란색 흰색 심플한 비즈니스 마케팅 프로젝트 프레젠테이션</dc:title>
</cp:coreProperties>
</file>